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90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xmlns=""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‹Nº›</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608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99804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638957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1034974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399240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2990252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839015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273970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2909067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651911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1/31/2024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‹Nº›</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2871802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1/31/2024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‹Nº›</a:t>
            </a:fld>
            <a:endParaRPr lang="en-US" dirty="0"/>
          </a:p>
        </p:txBody>
      </p:sp>
    </p:spTree>
    <p:extLst>
      <p:ext uri="{BB962C8B-B14F-4D97-AF65-F5344CB8AC3E}">
        <p14:creationId xmlns:p14="http://schemas.microsoft.com/office/powerpoint/2010/main" val="428788452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B0A228-9EA3-4009-A82E-9402BBC726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0D5ECB1-AC85-4830-AF8E-3E8C2A1ACE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9113106" cy="6858000"/>
          </a:xfrm>
          <a:custGeom>
            <a:avLst/>
            <a:gdLst>
              <a:gd name="connsiteX0" fmla="*/ 2227781 w 9113106"/>
              <a:gd name="connsiteY0" fmla="*/ 6858000 h 6858000"/>
              <a:gd name="connsiteX1" fmla="*/ 2227781 w 9113106"/>
              <a:gd name="connsiteY1" fmla="*/ 6858000 h 6858000"/>
              <a:gd name="connsiteX2" fmla="*/ 0 w 9113106"/>
              <a:gd name="connsiteY2" fmla="*/ 6858000 h 6858000"/>
              <a:gd name="connsiteX3" fmla="*/ 6010592 w 9113106"/>
              <a:gd name="connsiteY3" fmla="*/ 0 h 6858000"/>
              <a:gd name="connsiteX4" fmla="*/ 6885325 w 9113106"/>
              <a:gd name="connsiteY4" fmla="*/ 0 h 6858000"/>
              <a:gd name="connsiteX5" fmla="*/ 6885325 w 9113106"/>
              <a:gd name="connsiteY5" fmla="*/ 1543809 h 6858000"/>
              <a:gd name="connsiteX6" fmla="*/ 8238373 w 9113106"/>
              <a:gd name="connsiteY6" fmla="*/ 0 h 6858000"/>
              <a:gd name="connsiteX7" fmla="*/ 9113106 w 9113106"/>
              <a:gd name="connsiteY7" fmla="*/ 0 h 6858000"/>
              <a:gd name="connsiteX8" fmla="*/ 9113106 w 9113106"/>
              <a:gd name="connsiteY8" fmla="*/ 6857999 h 6858000"/>
              <a:gd name="connsiteX0" fmla="*/ 2227781 w 9113106"/>
              <a:gd name="connsiteY0" fmla="*/ 6858000 h 6858000"/>
              <a:gd name="connsiteX1" fmla="*/ 2227781 w 9113106"/>
              <a:gd name="connsiteY1" fmla="*/ 6858000 h 6858000"/>
              <a:gd name="connsiteX2" fmla="*/ 0 w 9113106"/>
              <a:gd name="connsiteY2" fmla="*/ 6858000 h 6858000"/>
              <a:gd name="connsiteX3" fmla="*/ 6010592 w 9113106"/>
              <a:gd name="connsiteY3" fmla="*/ 0 h 6858000"/>
              <a:gd name="connsiteX4" fmla="*/ 6885325 w 9113106"/>
              <a:gd name="connsiteY4" fmla="*/ 0 h 6858000"/>
              <a:gd name="connsiteX5" fmla="*/ 8238373 w 9113106"/>
              <a:gd name="connsiteY5" fmla="*/ 0 h 6858000"/>
              <a:gd name="connsiteX6" fmla="*/ 9113106 w 9113106"/>
              <a:gd name="connsiteY6" fmla="*/ 0 h 6858000"/>
              <a:gd name="connsiteX7" fmla="*/ 9113106 w 9113106"/>
              <a:gd name="connsiteY7" fmla="*/ 6857999 h 6858000"/>
              <a:gd name="connsiteX8" fmla="*/ 2227781 w 9113106"/>
              <a:gd name="connsiteY8" fmla="*/ 6858000 h 6858000"/>
              <a:gd name="connsiteX0" fmla="*/ 2227781 w 9113106"/>
              <a:gd name="connsiteY0" fmla="*/ 6858000 h 6858000"/>
              <a:gd name="connsiteX1" fmla="*/ 2227781 w 9113106"/>
              <a:gd name="connsiteY1" fmla="*/ 6858000 h 6858000"/>
              <a:gd name="connsiteX2" fmla="*/ 0 w 9113106"/>
              <a:gd name="connsiteY2" fmla="*/ 6858000 h 6858000"/>
              <a:gd name="connsiteX3" fmla="*/ 6010592 w 9113106"/>
              <a:gd name="connsiteY3" fmla="*/ 0 h 6858000"/>
              <a:gd name="connsiteX4" fmla="*/ 8238373 w 9113106"/>
              <a:gd name="connsiteY4" fmla="*/ 0 h 6858000"/>
              <a:gd name="connsiteX5" fmla="*/ 9113106 w 9113106"/>
              <a:gd name="connsiteY5" fmla="*/ 0 h 6858000"/>
              <a:gd name="connsiteX6" fmla="*/ 9113106 w 9113106"/>
              <a:gd name="connsiteY6" fmla="*/ 6857999 h 6858000"/>
              <a:gd name="connsiteX7" fmla="*/ 2227781 w 9113106"/>
              <a:gd name="connsiteY7" fmla="*/ 6858000 h 6858000"/>
              <a:gd name="connsiteX0" fmla="*/ 2227781 w 9113106"/>
              <a:gd name="connsiteY0" fmla="*/ 6858000 h 6858000"/>
              <a:gd name="connsiteX1" fmla="*/ 2227781 w 9113106"/>
              <a:gd name="connsiteY1" fmla="*/ 6858000 h 6858000"/>
              <a:gd name="connsiteX2" fmla="*/ 0 w 9113106"/>
              <a:gd name="connsiteY2" fmla="*/ 6858000 h 6858000"/>
              <a:gd name="connsiteX3" fmla="*/ 6010592 w 9113106"/>
              <a:gd name="connsiteY3" fmla="*/ 0 h 6858000"/>
              <a:gd name="connsiteX4" fmla="*/ 9113106 w 9113106"/>
              <a:gd name="connsiteY4" fmla="*/ 0 h 6858000"/>
              <a:gd name="connsiteX5" fmla="*/ 9113106 w 9113106"/>
              <a:gd name="connsiteY5" fmla="*/ 6857999 h 6858000"/>
              <a:gd name="connsiteX6" fmla="*/ 2227781 w 9113106"/>
              <a:gd name="connsiteY6" fmla="*/ 6858000 h 6858000"/>
              <a:gd name="connsiteX0" fmla="*/ 9113106 w 9113106"/>
              <a:gd name="connsiteY0" fmla="*/ 6857999 h 6858000"/>
              <a:gd name="connsiteX1" fmla="*/ 2227781 w 9113106"/>
              <a:gd name="connsiteY1" fmla="*/ 6858000 h 6858000"/>
              <a:gd name="connsiteX2" fmla="*/ 0 w 9113106"/>
              <a:gd name="connsiteY2" fmla="*/ 6858000 h 6858000"/>
              <a:gd name="connsiteX3" fmla="*/ 6010592 w 9113106"/>
              <a:gd name="connsiteY3" fmla="*/ 0 h 6858000"/>
              <a:gd name="connsiteX4" fmla="*/ 9113106 w 9113106"/>
              <a:gd name="connsiteY4" fmla="*/ 0 h 6858000"/>
              <a:gd name="connsiteX5" fmla="*/ 9113106 w 9113106"/>
              <a:gd name="connsiteY5" fmla="*/ 6857999 h 6858000"/>
              <a:gd name="connsiteX0" fmla="*/ 9113106 w 9113106"/>
              <a:gd name="connsiteY0" fmla="*/ 6857999 h 6858000"/>
              <a:gd name="connsiteX1" fmla="*/ 0 w 9113106"/>
              <a:gd name="connsiteY1" fmla="*/ 6858000 h 6858000"/>
              <a:gd name="connsiteX2" fmla="*/ 6010592 w 9113106"/>
              <a:gd name="connsiteY2" fmla="*/ 0 h 6858000"/>
              <a:gd name="connsiteX3" fmla="*/ 9113106 w 9113106"/>
              <a:gd name="connsiteY3" fmla="*/ 0 h 6858000"/>
              <a:gd name="connsiteX4" fmla="*/ 9113106 w 9113106"/>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106" h="6858000">
                <a:moveTo>
                  <a:pt x="9113106" y="6857999"/>
                </a:moveTo>
                <a:lnTo>
                  <a:pt x="0" y="6858000"/>
                </a:lnTo>
                <a:lnTo>
                  <a:pt x="6010592" y="0"/>
                </a:lnTo>
                <a:lnTo>
                  <a:pt x="9113106" y="0"/>
                </a:lnTo>
                <a:lnTo>
                  <a:pt x="9113106" y="6857999"/>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CBB47BD-6FCA-4D88-8286-943AEB01594F}"/>
              </a:ext>
            </a:extLst>
          </p:cNvPr>
          <p:cNvSpPr>
            <a:spLocks noGrp="1"/>
          </p:cNvSpPr>
          <p:nvPr>
            <p:ph type="ctrTitle"/>
          </p:nvPr>
        </p:nvSpPr>
        <p:spPr>
          <a:xfrm>
            <a:off x="1139000" y="542926"/>
            <a:ext cx="5202381" cy="2886074"/>
          </a:xfrm>
        </p:spPr>
        <p:txBody>
          <a:bodyPr>
            <a:normAutofit fontScale="90000"/>
          </a:bodyPr>
          <a:lstStyle/>
          <a:p>
            <a:r>
              <a:rPr lang="es-ES" dirty="0"/>
              <a:t>Componentes de</a:t>
            </a:r>
            <a:br>
              <a:rPr lang="es-ES" dirty="0"/>
            </a:br>
            <a:r>
              <a:rPr lang="es-ES" dirty="0"/>
              <a:t>un </a:t>
            </a:r>
            <a:br>
              <a:rPr lang="es-ES" dirty="0"/>
            </a:br>
            <a:r>
              <a:rPr lang="es-ES" dirty="0"/>
              <a:t>ordenador</a:t>
            </a:r>
          </a:p>
        </p:txBody>
      </p:sp>
      <p:sp>
        <p:nvSpPr>
          <p:cNvPr id="3" name="Subtítulo 2">
            <a:extLst>
              <a:ext uri="{FF2B5EF4-FFF2-40B4-BE49-F238E27FC236}">
                <a16:creationId xmlns:a16="http://schemas.microsoft.com/office/drawing/2014/main" id="{2753CDBD-02D6-422A-8B25-AB53A757652D}"/>
              </a:ext>
            </a:extLst>
          </p:cNvPr>
          <p:cNvSpPr>
            <a:spLocks noGrp="1"/>
          </p:cNvSpPr>
          <p:nvPr>
            <p:ph type="subTitle" idx="1"/>
          </p:nvPr>
        </p:nvSpPr>
        <p:spPr>
          <a:xfrm>
            <a:off x="1143001" y="4004805"/>
            <a:ext cx="2597190" cy="1814946"/>
          </a:xfrm>
        </p:spPr>
        <p:txBody>
          <a:bodyPr anchor="b">
            <a:normAutofit/>
          </a:bodyPr>
          <a:lstStyle/>
          <a:p>
            <a:r>
              <a:rPr lang="es-ES" dirty="0"/>
              <a:t>Carlos González Martín</a:t>
            </a:r>
          </a:p>
        </p:txBody>
      </p:sp>
      <p:pic>
        <p:nvPicPr>
          <p:cNvPr id="4" name="Picture 3" descr="Vista superior de escritorio de madera con la planta, teclado blanco, café en una taza blanca, cuaderno y bolígrafo">
            <a:extLst>
              <a:ext uri="{FF2B5EF4-FFF2-40B4-BE49-F238E27FC236}">
                <a16:creationId xmlns:a16="http://schemas.microsoft.com/office/drawing/2014/main" id="{9F951108-3BA2-E58B-99F3-D4B3BA8D41F9}"/>
              </a:ext>
            </a:extLst>
          </p:cNvPr>
          <p:cNvPicPr>
            <a:picLocks noChangeAspect="1"/>
          </p:cNvPicPr>
          <p:nvPr/>
        </p:nvPicPr>
        <p:blipFill rotWithShape="1">
          <a:blip r:embed="rId2"/>
          <a:srcRect l="4924" r="5189"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3" name="Freeform: Shape 12">
            <a:extLst>
              <a:ext uri="{FF2B5EF4-FFF2-40B4-BE49-F238E27FC236}">
                <a16:creationId xmlns:a16="http://schemas.microsoft.com/office/drawing/2014/main" id="{FD1C9DFA-A617-4257-95D3-CE862A146C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6675"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87828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3000" y="0"/>
            <a:ext cx="9905999" cy="1360898"/>
          </a:xfrm>
        </p:spPr>
        <p:txBody>
          <a:bodyPr/>
          <a:lstStyle/>
          <a:p>
            <a:r>
              <a:rPr lang="es-ES" dirty="0" smtClean="0"/>
              <a:t>CAJA O TORRE </a:t>
            </a:r>
            <a:endParaRPr lang="es-ES" dirty="0"/>
          </a:p>
        </p:txBody>
      </p:sp>
      <p:sp>
        <p:nvSpPr>
          <p:cNvPr id="3" name="Marcador de contenido 2"/>
          <p:cNvSpPr>
            <a:spLocks noGrp="1"/>
          </p:cNvSpPr>
          <p:nvPr>
            <p:ph idx="1"/>
          </p:nvPr>
        </p:nvSpPr>
        <p:spPr>
          <a:xfrm>
            <a:off x="1143000" y="1360898"/>
            <a:ext cx="9905999" cy="4538246"/>
          </a:xfrm>
        </p:spPr>
        <p:txBody>
          <a:bodyPr/>
          <a:lstStyle/>
          <a:p>
            <a:r>
              <a:rPr lang="es-ES" dirty="0" smtClean="0"/>
              <a:t>La caja o torre es la estructura en donde se van a unir los diferentes componentes y que si se nos cae algo sea un poco mas complicado que se nos rompa el equipo y también para que este todo libre de descargas electroestáticas </a:t>
            </a:r>
            <a:endParaRPr lang="es-ES" dirty="0"/>
          </a:p>
        </p:txBody>
      </p:sp>
      <p:pic>
        <p:nvPicPr>
          <p:cNvPr id="9218" name="Picture 2" descr="Caja Pc Gaming Xigmatek Overtake ARGB E-ATX"/>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625" l="0" r="99625"/>
                    </a14:imgEffect>
                  </a14:imgLayer>
                </a14:imgProps>
              </a:ext>
              <a:ext uri="{28A0092B-C50C-407E-A947-70E740481C1C}">
                <a14:useLocalDpi xmlns:a14="http://schemas.microsoft.com/office/drawing/2010/main" val="0"/>
              </a:ext>
            </a:extLst>
          </a:blip>
          <a:srcRect/>
          <a:stretch>
            <a:fillRect/>
          </a:stretch>
        </p:blipFill>
        <p:spPr bwMode="auto">
          <a:xfrm>
            <a:off x="3655558" y="2380343"/>
            <a:ext cx="3976913" cy="397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82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81286" y="2556593"/>
            <a:ext cx="3966028" cy="1360898"/>
          </a:xfrm>
        </p:spPr>
        <p:txBody>
          <a:bodyPr>
            <a:noAutofit/>
          </a:bodyPr>
          <a:lstStyle/>
          <a:p>
            <a:r>
              <a:rPr lang="es-ES" sz="11500" dirty="0" smtClean="0"/>
              <a:t>FIN</a:t>
            </a:r>
            <a:endParaRPr lang="es-ES" sz="11500" dirty="0"/>
          </a:p>
        </p:txBody>
      </p:sp>
    </p:spTree>
    <p:extLst>
      <p:ext uri="{BB962C8B-B14F-4D97-AF65-F5344CB8AC3E}">
        <p14:creationId xmlns:p14="http://schemas.microsoft.com/office/powerpoint/2010/main" val="90341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032ED-03C5-4D29-A740-AF8799FB77A9}"/>
              </a:ext>
            </a:extLst>
          </p:cNvPr>
          <p:cNvSpPr>
            <a:spLocks noGrp="1"/>
          </p:cNvSpPr>
          <p:nvPr>
            <p:ph type="title"/>
          </p:nvPr>
        </p:nvSpPr>
        <p:spPr>
          <a:xfrm>
            <a:off x="1143000" y="-68359"/>
            <a:ext cx="9905999" cy="1360898"/>
          </a:xfrm>
        </p:spPr>
        <p:txBody>
          <a:bodyPr/>
          <a:lstStyle/>
          <a:p>
            <a:r>
              <a:rPr lang="es-ES" dirty="0"/>
              <a:t>PROCESADOR</a:t>
            </a:r>
          </a:p>
        </p:txBody>
      </p:sp>
      <p:sp>
        <p:nvSpPr>
          <p:cNvPr id="3" name="Marcador de contenido 2">
            <a:extLst>
              <a:ext uri="{FF2B5EF4-FFF2-40B4-BE49-F238E27FC236}">
                <a16:creationId xmlns:a16="http://schemas.microsoft.com/office/drawing/2014/main" id="{3AD6D0FF-B671-4990-96F5-2300F181A690}"/>
              </a:ext>
            </a:extLst>
          </p:cNvPr>
          <p:cNvSpPr>
            <a:spLocks noGrp="1"/>
          </p:cNvSpPr>
          <p:nvPr>
            <p:ph idx="1"/>
          </p:nvPr>
        </p:nvSpPr>
        <p:spPr>
          <a:xfrm>
            <a:off x="1142999" y="987320"/>
            <a:ext cx="9905999" cy="5162468"/>
          </a:xfrm>
        </p:spPr>
        <p:txBody>
          <a:bodyPr/>
          <a:lstStyle/>
          <a:p>
            <a:r>
              <a:rPr lang="es-ES" dirty="0"/>
              <a:t>Es el componente mas importante de todo el ordenador </a:t>
            </a:r>
          </a:p>
          <a:p>
            <a:r>
              <a:rPr lang="es-ES" dirty="0"/>
              <a:t>Para saber mejor como esta compuesto el procesador es recomendable pensar que es como una calculadora y va haciendo todas las operaciones lógicas y las instrucciones para ejecutar un programa, ver una pagina web, hacer cálculos…</a:t>
            </a:r>
          </a:p>
          <a:p>
            <a:r>
              <a:rPr lang="es-ES" dirty="0"/>
              <a:t>Dentro del procesador tendremos 3 componentes </a:t>
            </a:r>
          </a:p>
          <a:p>
            <a:pPr marL="514350" lvl="1" indent="-285750">
              <a:buFont typeface="Courier New" panose="02070309020205020404" pitchFamily="49" charset="0"/>
              <a:buChar char="o"/>
            </a:pPr>
            <a:r>
              <a:rPr lang="es-ES" dirty="0"/>
              <a:t>Pines del </a:t>
            </a:r>
            <a:r>
              <a:rPr lang="es-ES" dirty="0" smtClean="0"/>
              <a:t>procesador</a:t>
            </a:r>
            <a:endParaRPr lang="es-ES" dirty="0"/>
          </a:p>
          <a:p>
            <a:pPr marL="742950" lvl="2" indent="-285750">
              <a:buFont typeface="Courier New" panose="02070309020205020404" pitchFamily="49" charset="0"/>
              <a:buChar char="o"/>
            </a:pPr>
            <a:r>
              <a:rPr lang="es-ES" dirty="0"/>
              <a:t>Sirve para comunicarse este mismo con el resto de componentes</a:t>
            </a:r>
          </a:p>
          <a:p>
            <a:pPr marL="514350" lvl="1" indent="-285750">
              <a:buFont typeface="Courier New" panose="02070309020205020404" pitchFamily="49" charset="0"/>
              <a:buChar char="o"/>
            </a:pPr>
            <a:r>
              <a:rPr lang="es-ES" dirty="0"/>
              <a:t>Circuito de silicio</a:t>
            </a:r>
          </a:p>
          <a:p>
            <a:pPr marL="742950" lvl="2" indent="-285750">
              <a:buFont typeface="Courier New" panose="02070309020205020404" pitchFamily="49" charset="0"/>
              <a:buChar char="o"/>
            </a:pPr>
            <a:r>
              <a:rPr lang="es-ES" dirty="0"/>
              <a:t>Es donde están los núcleos, memoria cache y las instrucciones </a:t>
            </a:r>
          </a:p>
          <a:p>
            <a:pPr marL="514350" lvl="1" indent="-285750">
              <a:buFont typeface="Courier New" panose="02070309020205020404" pitchFamily="49" charset="0"/>
              <a:buChar char="o"/>
            </a:pPr>
            <a:r>
              <a:rPr lang="es-ES" dirty="0"/>
              <a:t>Pletina </a:t>
            </a:r>
          </a:p>
          <a:p>
            <a:pPr marL="742950" lvl="2" indent="-285750">
              <a:buFont typeface="Courier New" panose="02070309020205020404" pitchFamily="49" charset="0"/>
              <a:buChar char="o"/>
            </a:pPr>
            <a:r>
              <a:rPr lang="es-ES" dirty="0"/>
              <a:t>Es la parte que va ha estar en contacto con el disipador y para ayudar a la disipación del calor se suele usar cobre niquelado</a:t>
            </a:r>
          </a:p>
          <a:p>
            <a:pPr marL="514350" lvl="1" indent="-285750">
              <a:buFont typeface="Courier New" panose="02070309020205020404" pitchFamily="49" charset="0"/>
              <a:buChar char="o"/>
            </a:pPr>
            <a:endParaRPr lang="es-ES" dirty="0"/>
          </a:p>
        </p:txBody>
      </p:sp>
      <p:pic>
        <p:nvPicPr>
          <p:cNvPr id="1026" name="Picture 2" descr="Intel Core i5-4200M - Procesador (4ª generación de procesadores Intel®  Core™ i5, 2,5 GHz, PGA946, Portátil, 22 NM, i5-4200M) : Amazon.es:  Informática"/>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99664"/>
                    </a14:imgEffect>
                  </a14:imgLayer>
                </a14:imgProps>
              </a:ext>
              <a:ext uri="{28A0092B-C50C-407E-A947-70E740481C1C}">
                <a14:useLocalDpi xmlns:a14="http://schemas.microsoft.com/office/drawing/2010/main" val="0"/>
              </a:ext>
            </a:extLst>
          </a:blip>
          <a:srcRect/>
          <a:stretch>
            <a:fillRect/>
          </a:stretch>
        </p:blipFill>
        <p:spPr bwMode="auto">
          <a:xfrm>
            <a:off x="8429714" y="2628031"/>
            <a:ext cx="2974162" cy="250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687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8C476B-97E1-42CF-839D-5B4A80E4763A}"/>
              </a:ext>
            </a:extLst>
          </p:cNvPr>
          <p:cNvSpPr>
            <a:spLocks noGrp="1"/>
          </p:cNvSpPr>
          <p:nvPr>
            <p:ph type="title"/>
          </p:nvPr>
        </p:nvSpPr>
        <p:spPr>
          <a:xfrm>
            <a:off x="1143000" y="0"/>
            <a:ext cx="9905999" cy="1360898"/>
          </a:xfrm>
        </p:spPr>
        <p:txBody>
          <a:bodyPr/>
          <a:lstStyle/>
          <a:p>
            <a:r>
              <a:rPr lang="es-ES" dirty="0"/>
              <a:t>MEMORIA SSD, HDD Y M.2</a:t>
            </a:r>
          </a:p>
        </p:txBody>
      </p:sp>
      <p:sp>
        <p:nvSpPr>
          <p:cNvPr id="3" name="Marcador de contenido 2">
            <a:extLst>
              <a:ext uri="{FF2B5EF4-FFF2-40B4-BE49-F238E27FC236}">
                <a16:creationId xmlns:a16="http://schemas.microsoft.com/office/drawing/2014/main" id="{2D4A6078-8A6B-43A7-B440-07576397AA06}"/>
              </a:ext>
            </a:extLst>
          </p:cNvPr>
          <p:cNvSpPr>
            <a:spLocks noGrp="1"/>
          </p:cNvSpPr>
          <p:nvPr>
            <p:ph idx="1"/>
          </p:nvPr>
        </p:nvSpPr>
        <p:spPr>
          <a:xfrm>
            <a:off x="1142999" y="1202471"/>
            <a:ext cx="9905999" cy="5117645"/>
          </a:xfrm>
        </p:spPr>
        <p:txBody>
          <a:bodyPr/>
          <a:lstStyle/>
          <a:p>
            <a:r>
              <a:rPr lang="es-ES" dirty="0"/>
              <a:t>Hay varias unidades de almacenamiento, hace unos años eran los discos duros mecánicos, luego pasamos a los SSD con la misma forma que los mecánicos y ahora lo que se esta empezando a usar son los M.2, ya que tiene tasas de transferencia mucho mayores que los SSD o HDD </a:t>
            </a:r>
          </a:p>
          <a:p>
            <a:r>
              <a:rPr lang="es-ES" dirty="0"/>
              <a:t>También tenemos que tener un control de donde están x archivo, por eso tenemos un pequeño procesador que hace posible esta tarea </a:t>
            </a:r>
          </a:p>
          <a:p>
            <a:r>
              <a:rPr lang="es-ES" dirty="0"/>
              <a:t>En este caso como vamos a estar preguntando todo el rato al disco duro cuando ejecutamos una tarea por ejemplo, es lenta esta transferencia de archivos y estaría mucho tiempo en espera, diseñaron un dispositivo llamado memoria RAM</a:t>
            </a:r>
          </a:p>
        </p:txBody>
      </p:sp>
      <p:pic>
        <p:nvPicPr>
          <p:cNvPr id="2050" name="Picture 2" descr="Disco SSD Kingston NV2 500GB PCIe 4.0 NVMe M.2 - Versus Gamers"/>
          <p:cNvPicPr>
            <a:picLocks noChangeAspect="1" noChangeArrowheads="1"/>
          </p:cNvPicPr>
          <p:nvPr/>
        </p:nvPicPr>
        <p:blipFill>
          <a:blip r:embed="rId2" cstate="hqprint">
            <a:extLst>
              <a:ext uri="{BEBA8EAE-BF5A-486C-A8C5-ECC9F3942E4B}">
                <a14:imgProps xmlns:a14="http://schemas.microsoft.com/office/drawing/2010/main">
                  <a14:imgLayer r:embed="rId3">
                    <a14:imgEffect>
                      <a14:backgroundRemoval t="0" b="100000" l="0" r="100000">
                        <a14:foregroundMark x1="16455" y1="56445" x2="16455" y2="56445"/>
                        <a14:foregroundMark x1="22021" y1="56055" x2="22021" y2="56055"/>
                        <a14:foregroundMark x1="22363" y1="56055" x2="24609" y2="55713"/>
                        <a14:foregroundMark x1="32031" y1="55713" x2="32031" y2="55713"/>
                        <a14:foregroundMark x1="28711" y1="54590" x2="28711" y2="54590"/>
                        <a14:foregroundMark x1="38330" y1="53125" x2="38330" y2="53125"/>
                        <a14:foregroundMark x1="38330" y1="53125" x2="42090" y2="50879"/>
                        <a14:foregroundMark x1="44678" y1="49365" x2="44678" y2="49365"/>
                        <a14:foregroundMark x1="44678" y1="49365" x2="55420" y2="46777"/>
                        <a14:foregroundMark x1="70654" y1="44189" x2="70654" y2="44189"/>
                        <a14:foregroundMark x1="70654" y1="44189" x2="70654" y2="44189"/>
                        <a14:foregroundMark x1="66211" y1="41211" x2="66211" y2="41211"/>
                        <a14:foregroundMark x1="65479" y1="41211" x2="65479" y2="41211"/>
                        <a14:foregroundMark x1="65479" y1="41211" x2="66943" y2="40479"/>
                        <a14:foregroundMark x1="68066" y1="39746" x2="68066" y2="39746"/>
                        <a14:foregroundMark x1="68457" y1="39746" x2="68457" y2="39746"/>
                        <a14:foregroundMark x1="67676" y1="39746" x2="67676" y2="39746"/>
                        <a14:foregroundMark x1="80713" y1="27100" x2="89990" y2="42334"/>
                        <a14:foregroundMark x1="89600" y1="41943" x2="15723" y2="72021"/>
                        <a14:foregroundMark x1="15723" y1="72021" x2="15723" y2="72021"/>
                        <a14:foregroundMark x1="15723" y1="72021" x2="7520" y2="55713"/>
                        <a14:foregroundMark x1="7520" y1="55713" x2="81055" y2="26758"/>
                        <a14:foregroundMark x1="26123" y1="51611" x2="26123" y2="51611"/>
                        <a14:foregroundMark x1="22754" y1="51221" x2="28320" y2="51611"/>
                        <a14:foregroundMark x1="44287" y1="46777" x2="12744" y2="63135"/>
                        <a14:foregroundMark x1="15723" y1="59766" x2="24609" y2="64258"/>
                      </a14:backgroundRemoval>
                    </a14:imgEffect>
                  </a14:imgLayer>
                </a14:imgProps>
              </a:ext>
              <a:ext uri="{28A0092B-C50C-407E-A947-70E740481C1C}">
                <a14:useLocalDpi xmlns:a14="http://schemas.microsoft.com/office/drawing/2010/main" val="0"/>
              </a:ext>
            </a:extLst>
          </a:blip>
          <a:srcRect/>
          <a:stretch>
            <a:fillRect/>
          </a:stretch>
        </p:blipFill>
        <p:spPr bwMode="auto">
          <a:xfrm rot="1301736">
            <a:off x="1403802" y="3802743"/>
            <a:ext cx="3589216" cy="358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01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DF980-8024-4C0C-A48C-CD8CF7781DCF}"/>
              </a:ext>
            </a:extLst>
          </p:cNvPr>
          <p:cNvSpPr>
            <a:spLocks noGrp="1"/>
          </p:cNvSpPr>
          <p:nvPr>
            <p:ph type="title"/>
          </p:nvPr>
        </p:nvSpPr>
        <p:spPr>
          <a:xfrm>
            <a:off x="1143000" y="0"/>
            <a:ext cx="9905999" cy="1360898"/>
          </a:xfrm>
        </p:spPr>
        <p:txBody>
          <a:bodyPr/>
          <a:lstStyle/>
          <a:p>
            <a:r>
              <a:rPr lang="es-ES" dirty="0"/>
              <a:t>MEMORIA RAM</a:t>
            </a:r>
          </a:p>
        </p:txBody>
      </p:sp>
      <p:sp>
        <p:nvSpPr>
          <p:cNvPr id="3" name="Marcador de contenido 2">
            <a:extLst>
              <a:ext uri="{FF2B5EF4-FFF2-40B4-BE49-F238E27FC236}">
                <a16:creationId xmlns:a16="http://schemas.microsoft.com/office/drawing/2014/main" id="{6A32B644-0732-4C2B-B83A-521FC4461F44}"/>
              </a:ext>
            </a:extLst>
          </p:cNvPr>
          <p:cNvSpPr>
            <a:spLocks noGrp="1"/>
          </p:cNvSpPr>
          <p:nvPr>
            <p:ph idx="1"/>
          </p:nvPr>
        </p:nvSpPr>
        <p:spPr>
          <a:xfrm>
            <a:off x="1143000" y="1255059"/>
            <a:ext cx="9905999" cy="4644085"/>
          </a:xfrm>
        </p:spPr>
        <p:txBody>
          <a:bodyPr>
            <a:normAutofit lnSpcReduction="10000"/>
          </a:bodyPr>
          <a:lstStyle/>
          <a:p>
            <a:r>
              <a:rPr lang="es-ES" sz="1800" dirty="0"/>
              <a:t>La memoria </a:t>
            </a:r>
            <a:r>
              <a:rPr lang="es-ES" sz="1800" dirty="0" smtClean="0"/>
              <a:t>RAM </a:t>
            </a:r>
            <a:r>
              <a:rPr lang="es-ES" sz="1800" dirty="0"/>
              <a:t>esta entre el procesador y el disco duro para que así sea mucho mas rápido esas operaciones y el paso de procesador a disco duro sea el menor posible</a:t>
            </a:r>
          </a:p>
          <a:p>
            <a:r>
              <a:rPr lang="es-ES" sz="1800" dirty="0"/>
              <a:t>Ya que cargamos primero los archivos o programas a la memoria </a:t>
            </a:r>
            <a:r>
              <a:rPr lang="es-ES" sz="1800" dirty="0" err="1"/>
              <a:t>ram</a:t>
            </a:r>
            <a:r>
              <a:rPr lang="es-ES" sz="1800" dirty="0"/>
              <a:t> y luego el procesador trabaje con ellos mas rápidamente y cuando haga falta limpia la </a:t>
            </a:r>
            <a:r>
              <a:rPr lang="es-ES" sz="1800" dirty="0" err="1"/>
              <a:t>ram</a:t>
            </a:r>
            <a:r>
              <a:rPr lang="es-ES" sz="1800" dirty="0"/>
              <a:t> y copia todo al disco duro</a:t>
            </a:r>
          </a:p>
          <a:p>
            <a:r>
              <a:rPr lang="es-ES" sz="1800" dirty="0"/>
              <a:t>Son iguales a los discos duros M.2 o SSD, que son bancos de memoria, pero tienen otra forma de guardar los datos y así ser mas rápidos a la hora de que el procesador necesite el archivo o el programa</a:t>
            </a:r>
          </a:p>
          <a:p>
            <a:r>
              <a:rPr lang="es-ES" sz="1800" dirty="0"/>
              <a:t>También tiene un problema que al ser volátil si apagamos el ordenador se nos hace casi imposible recuperar los datos, si no seria buscando físicamente en que chip esta el archivo o programa </a:t>
            </a:r>
          </a:p>
          <a:p>
            <a:r>
              <a:rPr lang="es-ES" sz="1800" dirty="0"/>
              <a:t>El programador del programa decide que archivos se cargan en la </a:t>
            </a:r>
            <a:r>
              <a:rPr lang="es-ES" sz="1800" dirty="0" err="1"/>
              <a:t>ram</a:t>
            </a:r>
            <a:r>
              <a:rPr lang="es-ES" sz="1800" dirty="0"/>
              <a:t> o no, si estamos viendo una pagina web y contiene imágenes, estas están alojadas también en la </a:t>
            </a:r>
            <a:r>
              <a:rPr lang="es-ES" sz="1800" dirty="0" err="1"/>
              <a:t>ram</a:t>
            </a:r>
            <a:r>
              <a:rPr lang="es-ES" sz="1800" dirty="0"/>
              <a:t> </a:t>
            </a:r>
          </a:p>
        </p:txBody>
      </p:sp>
      <p:pic>
        <p:nvPicPr>
          <p:cNvPr id="3074" name="Picture 2" descr="Sirve de algo instalar memoria RAM más rápida en el ordenador?"/>
          <p:cNvPicPr>
            <a:picLocks noChangeAspect="1" noChangeArrowheads="1"/>
          </p:cNvPicPr>
          <p:nvPr/>
        </p:nvPicPr>
        <p:blipFill>
          <a:blip r:embed="rId2" cstate="hqprint">
            <a:extLst>
              <a:ext uri="{BEBA8EAE-BF5A-486C-A8C5-ECC9F3942E4B}">
                <a14:imgProps xmlns:a14="http://schemas.microsoft.com/office/drawing/2010/main">
                  <a14:imgLayer r:embed="rId3">
                    <a14:imgEffect>
                      <a14:backgroundRemoval t="625" b="100000" l="59" r="99121">
                        <a14:foregroundMark x1="49824" y1="57813" x2="67292" y2="67292"/>
                        <a14:foregroundMark x1="64009" y1="69479" x2="68347" y2="72708"/>
                      </a14:backgroundRemoval>
                    </a14:imgEffect>
                  </a14:imgLayer>
                </a14:imgProps>
              </a:ext>
              <a:ext uri="{28A0092B-C50C-407E-A947-70E740481C1C}">
                <a14:useLocalDpi xmlns:a14="http://schemas.microsoft.com/office/drawing/2010/main" val="0"/>
              </a:ext>
            </a:extLst>
          </a:blip>
          <a:srcRect/>
          <a:stretch>
            <a:fillRect/>
          </a:stretch>
        </p:blipFill>
        <p:spPr bwMode="auto">
          <a:xfrm rot="20834617">
            <a:off x="8588375" y="-290285"/>
            <a:ext cx="3832290" cy="215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54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C11BDA-E6CA-492F-B8B0-55BE40004217}"/>
              </a:ext>
            </a:extLst>
          </p:cNvPr>
          <p:cNvSpPr>
            <a:spLocks noGrp="1"/>
          </p:cNvSpPr>
          <p:nvPr>
            <p:ph type="title"/>
          </p:nvPr>
        </p:nvSpPr>
        <p:spPr>
          <a:xfrm>
            <a:off x="1143000" y="128865"/>
            <a:ext cx="9905999" cy="1360898"/>
          </a:xfrm>
        </p:spPr>
        <p:txBody>
          <a:bodyPr/>
          <a:lstStyle/>
          <a:p>
            <a:r>
              <a:rPr lang="es-ES" dirty="0"/>
              <a:t>PLACA BASE</a:t>
            </a:r>
          </a:p>
        </p:txBody>
      </p:sp>
      <p:sp>
        <p:nvSpPr>
          <p:cNvPr id="3" name="Marcador de contenido 2">
            <a:extLst>
              <a:ext uri="{FF2B5EF4-FFF2-40B4-BE49-F238E27FC236}">
                <a16:creationId xmlns:a16="http://schemas.microsoft.com/office/drawing/2014/main" id="{7E49115C-594F-439D-87B4-0D6B0AE5E861}"/>
              </a:ext>
            </a:extLst>
          </p:cNvPr>
          <p:cNvSpPr>
            <a:spLocks noGrp="1"/>
          </p:cNvSpPr>
          <p:nvPr>
            <p:ph idx="1"/>
          </p:nvPr>
        </p:nvSpPr>
        <p:spPr>
          <a:xfrm>
            <a:off x="1143000" y="2578939"/>
            <a:ext cx="9905999" cy="4902492"/>
          </a:xfrm>
        </p:spPr>
        <p:txBody>
          <a:bodyPr>
            <a:normAutofit/>
          </a:bodyPr>
          <a:lstStyle/>
          <a:p>
            <a:r>
              <a:rPr lang="es-ES" sz="1800" dirty="0"/>
              <a:t>La pieza mas importante es el socket o </a:t>
            </a:r>
            <a:r>
              <a:rPr lang="es-ES" sz="1800" dirty="0" err="1"/>
              <a:t>zocalo</a:t>
            </a:r>
            <a:r>
              <a:rPr lang="es-ES" sz="1800" dirty="0"/>
              <a:t> que es donde vamos a conectar el procesador, cada fabricante y modelo tiene un socket diferente</a:t>
            </a:r>
          </a:p>
          <a:p>
            <a:r>
              <a:rPr lang="es-ES" sz="1800" dirty="0"/>
              <a:t>Por otro lado tenemos los slots o ranuras de la </a:t>
            </a:r>
            <a:r>
              <a:rPr lang="es-ES" sz="1800" dirty="0" err="1"/>
              <a:t>ram</a:t>
            </a:r>
            <a:r>
              <a:rPr lang="es-ES" sz="1800" dirty="0"/>
              <a:t> que están en la placa base directamente conectadas al procesador y es donde se conectarían las memorias RAM</a:t>
            </a:r>
          </a:p>
          <a:p>
            <a:r>
              <a:rPr lang="es-ES" sz="1800" dirty="0"/>
              <a:t>Las memorias M.2 se conectan a otro slot de la placa base pero no se ven físicamente con el procesador, si no que pasa antes </a:t>
            </a:r>
          </a:p>
          <a:p>
            <a:r>
              <a:rPr lang="es-ES" sz="1800" dirty="0"/>
              <a:t>Tenemos también los reguladores de voltaje del procesador y así hacer posible que funcione perfectamente y no de fallos</a:t>
            </a:r>
          </a:p>
        </p:txBody>
      </p:sp>
      <p:pic>
        <p:nvPicPr>
          <p:cNvPr id="4098" name="Picture 2" descr="Placa Base MSI 911-7D53-003 (Socket AM4 - AMD X570 - ATX) | Worten.es"/>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99737"/>
                    </a14:imgEffect>
                  </a14:imgLayer>
                </a14:imgProps>
              </a:ext>
              <a:ext uri="{28A0092B-C50C-407E-A947-70E740481C1C}">
                <a14:useLocalDpi xmlns:a14="http://schemas.microsoft.com/office/drawing/2010/main" val="0"/>
              </a:ext>
            </a:extLst>
          </a:blip>
          <a:srcRect/>
          <a:stretch>
            <a:fillRect/>
          </a:stretch>
        </p:blipFill>
        <p:spPr bwMode="auto">
          <a:xfrm>
            <a:off x="8940166" y="37968"/>
            <a:ext cx="3871452" cy="290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71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AD6212-944D-4B4C-9047-7E6F70CC01B3}"/>
              </a:ext>
            </a:extLst>
          </p:cNvPr>
          <p:cNvSpPr>
            <a:spLocks noGrp="1"/>
          </p:cNvSpPr>
          <p:nvPr>
            <p:ph type="title"/>
          </p:nvPr>
        </p:nvSpPr>
        <p:spPr>
          <a:xfrm>
            <a:off x="1142999" y="137829"/>
            <a:ext cx="9905999" cy="1360898"/>
          </a:xfrm>
        </p:spPr>
        <p:txBody>
          <a:bodyPr/>
          <a:lstStyle/>
          <a:p>
            <a:r>
              <a:rPr lang="es-ES" dirty="0"/>
              <a:t>Fuente de alimentación </a:t>
            </a:r>
          </a:p>
        </p:txBody>
      </p:sp>
      <p:sp>
        <p:nvSpPr>
          <p:cNvPr id="3" name="Marcador de contenido 2">
            <a:extLst>
              <a:ext uri="{FF2B5EF4-FFF2-40B4-BE49-F238E27FC236}">
                <a16:creationId xmlns:a16="http://schemas.microsoft.com/office/drawing/2014/main" id="{DB3E4C27-14B1-411E-AC95-6BD245F6BFC7}"/>
              </a:ext>
            </a:extLst>
          </p:cNvPr>
          <p:cNvSpPr>
            <a:spLocks noGrp="1"/>
          </p:cNvSpPr>
          <p:nvPr>
            <p:ph idx="1"/>
          </p:nvPr>
        </p:nvSpPr>
        <p:spPr>
          <a:xfrm>
            <a:off x="1143000" y="1371600"/>
            <a:ext cx="9905999" cy="4527544"/>
          </a:xfrm>
        </p:spPr>
        <p:txBody>
          <a:bodyPr/>
          <a:lstStyle/>
          <a:p>
            <a:r>
              <a:rPr lang="es-ES" dirty="0"/>
              <a:t>Lo que hace la fuente de alimentación es pasar la corriente de 220V y 50Hz a 12v, 5v y 3,3v con sus correspondientes amperajes y en corriente continua </a:t>
            </a:r>
          </a:p>
        </p:txBody>
      </p:sp>
      <p:pic>
        <p:nvPicPr>
          <p:cNvPr id="5122" name="Picture 2" descr="Fuente de alimentación PC - Sagitta X 1000W NFORTEC, Negro | MediaMark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99792"/>
                    </a14:imgEffect>
                  </a14:imgLayer>
                </a14:imgProps>
              </a:ext>
              <a:ext uri="{28A0092B-C50C-407E-A947-70E740481C1C}">
                <a14:useLocalDpi xmlns:a14="http://schemas.microsoft.com/office/drawing/2010/main" val="0"/>
              </a:ext>
            </a:extLst>
          </a:blip>
          <a:srcRect/>
          <a:stretch>
            <a:fillRect/>
          </a:stretch>
        </p:blipFill>
        <p:spPr bwMode="auto">
          <a:xfrm>
            <a:off x="1523998" y="2564675"/>
            <a:ext cx="45720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70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25DAE8-C3B7-40F7-BD39-91EB974CD52A}"/>
              </a:ext>
            </a:extLst>
          </p:cNvPr>
          <p:cNvSpPr>
            <a:spLocks noGrp="1"/>
          </p:cNvSpPr>
          <p:nvPr>
            <p:ph type="title"/>
          </p:nvPr>
        </p:nvSpPr>
        <p:spPr>
          <a:xfrm>
            <a:off x="1142999" y="278407"/>
            <a:ext cx="9905999" cy="1360898"/>
          </a:xfrm>
        </p:spPr>
        <p:txBody>
          <a:bodyPr/>
          <a:lstStyle/>
          <a:p>
            <a:r>
              <a:rPr lang="es-ES" dirty="0"/>
              <a:t>DISIPADOR</a:t>
            </a:r>
          </a:p>
        </p:txBody>
      </p:sp>
      <p:sp>
        <p:nvSpPr>
          <p:cNvPr id="3" name="Marcador de contenido 2">
            <a:extLst>
              <a:ext uri="{FF2B5EF4-FFF2-40B4-BE49-F238E27FC236}">
                <a16:creationId xmlns:a16="http://schemas.microsoft.com/office/drawing/2014/main" id="{2D5DA6A9-1CEF-425D-8125-3CE27D77BC2E}"/>
              </a:ext>
            </a:extLst>
          </p:cNvPr>
          <p:cNvSpPr>
            <a:spLocks noGrp="1"/>
          </p:cNvSpPr>
          <p:nvPr>
            <p:ph idx="1"/>
          </p:nvPr>
        </p:nvSpPr>
        <p:spPr>
          <a:xfrm>
            <a:off x="1142999" y="1535192"/>
            <a:ext cx="9905999" cy="3567118"/>
          </a:xfrm>
        </p:spPr>
        <p:txBody>
          <a:bodyPr/>
          <a:lstStyle/>
          <a:p>
            <a:r>
              <a:rPr lang="es-ES" dirty="0"/>
              <a:t>Para que el procesador no se sobrecaliente lo que se suele hacer es poner un disipador tanto activo como pasivo, también entre el disipador y la cubierta del procesador se tiene que poner pasta térmica ya que tiene micro agujeros que puede hacer que la transferencia de calor sea la incorrecta </a:t>
            </a:r>
          </a:p>
        </p:txBody>
      </p:sp>
      <p:pic>
        <p:nvPicPr>
          <p:cNvPr id="6148" name="Picture 4" descr="Corsair iCUE H100x RGB ELITE Kit de Refrigeración Líquida 240mm Negro"/>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375" r="99250"/>
                    </a14:imgEffect>
                  </a14:imgLayer>
                </a14:imgProps>
              </a:ext>
              <a:ext uri="{28A0092B-C50C-407E-A947-70E740481C1C}">
                <a14:useLocalDpi xmlns:a14="http://schemas.microsoft.com/office/drawing/2010/main" val="0"/>
              </a:ext>
            </a:extLst>
          </a:blip>
          <a:srcRect/>
          <a:stretch>
            <a:fillRect/>
          </a:stretch>
        </p:blipFill>
        <p:spPr bwMode="auto">
          <a:xfrm>
            <a:off x="2297883" y="2896090"/>
            <a:ext cx="3606528" cy="360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1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156D7B-0518-4879-9B8B-E79ACD82D93C}"/>
              </a:ext>
            </a:extLst>
          </p:cNvPr>
          <p:cNvSpPr>
            <a:spLocks noGrp="1"/>
          </p:cNvSpPr>
          <p:nvPr>
            <p:ph type="title"/>
          </p:nvPr>
        </p:nvSpPr>
        <p:spPr>
          <a:xfrm>
            <a:off x="1143000" y="155759"/>
            <a:ext cx="9905999" cy="1360898"/>
          </a:xfrm>
        </p:spPr>
        <p:txBody>
          <a:bodyPr/>
          <a:lstStyle/>
          <a:p>
            <a:r>
              <a:rPr lang="es-ES" dirty="0"/>
              <a:t>PCH</a:t>
            </a:r>
          </a:p>
        </p:txBody>
      </p:sp>
      <p:sp>
        <p:nvSpPr>
          <p:cNvPr id="3" name="Marcador de contenido 2">
            <a:extLst>
              <a:ext uri="{FF2B5EF4-FFF2-40B4-BE49-F238E27FC236}">
                <a16:creationId xmlns:a16="http://schemas.microsoft.com/office/drawing/2014/main" id="{E5BBD51F-88C4-4D8B-810A-7EAEC5AA77B1}"/>
              </a:ext>
            </a:extLst>
          </p:cNvPr>
          <p:cNvSpPr>
            <a:spLocks noGrp="1"/>
          </p:cNvSpPr>
          <p:nvPr>
            <p:ph idx="1"/>
          </p:nvPr>
        </p:nvSpPr>
        <p:spPr>
          <a:xfrm>
            <a:off x="1143000" y="1300061"/>
            <a:ext cx="9905999" cy="3567118"/>
          </a:xfrm>
        </p:spPr>
        <p:txBody>
          <a:bodyPr/>
          <a:lstStyle/>
          <a:p>
            <a:r>
              <a:rPr lang="es-ES" dirty="0"/>
              <a:t>Sirve para que en vez de estar todos los componentes conectados directamente al procesador, y es el encargado de gestionar quien y como se comunica con el procesador</a:t>
            </a:r>
          </a:p>
        </p:txBody>
      </p:sp>
      <p:pic>
        <p:nvPicPr>
          <p:cNvPr id="7170" name="Picture 2" descr="PCH de una placa base, qué es, funciones y característic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9" y="2973400"/>
            <a:ext cx="45720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58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1665A5-5AFC-4AE4-A8BF-FC9FC318B878}"/>
              </a:ext>
            </a:extLst>
          </p:cNvPr>
          <p:cNvSpPr>
            <a:spLocks noGrp="1"/>
          </p:cNvSpPr>
          <p:nvPr>
            <p:ph type="title"/>
          </p:nvPr>
        </p:nvSpPr>
        <p:spPr>
          <a:xfrm>
            <a:off x="1143000" y="164723"/>
            <a:ext cx="9905999" cy="1360898"/>
          </a:xfrm>
        </p:spPr>
        <p:txBody>
          <a:bodyPr/>
          <a:lstStyle/>
          <a:p>
            <a:r>
              <a:rPr lang="es-ES" dirty="0"/>
              <a:t>TARJETA GRAFICA</a:t>
            </a:r>
          </a:p>
        </p:txBody>
      </p:sp>
      <p:sp>
        <p:nvSpPr>
          <p:cNvPr id="3" name="Marcador de contenido 2">
            <a:extLst>
              <a:ext uri="{FF2B5EF4-FFF2-40B4-BE49-F238E27FC236}">
                <a16:creationId xmlns:a16="http://schemas.microsoft.com/office/drawing/2014/main" id="{8ADFF299-3D01-475B-BC5D-4980805A2C5A}"/>
              </a:ext>
            </a:extLst>
          </p:cNvPr>
          <p:cNvSpPr>
            <a:spLocks noGrp="1"/>
          </p:cNvSpPr>
          <p:nvPr>
            <p:ph idx="1"/>
          </p:nvPr>
        </p:nvSpPr>
        <p:spPr>
          <a:xfrm>
            <a:off x="1143000" y="1273935"/>
            <a:ext cx="9905999" cy="3567118"/>
          </a:xfrm>
        </p:spPr>
        <p:txBody>
          <a:bodyPr/>
          <a:lstStyle/>
          <a:p>
            <a:r>
              <a:rPr lang="es-ES" dirty="0"/>
              <a:t>El procesador no sabe muy bien hacer cálculos de que color esta en un lado de la pantalla, por eso se crearon las tarjetas graficas para solucionar ese problema</a:t>
            </a:r>
          </a:p>
        </p:txBody>
      </p:sp>
      <p:pic>
        <p:nvPicPr>
          <p:cNvPr id="8194" name="Picture 2" descr="▷ Tarjeta gráfica: ¿qué es, para qué sirve y cómo funciona? | Experto  Hirao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890" y="2464428"/>
            <a:ext cx="4856481" cy="27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23252"/>
      </p:ext>
    </p:extLst>
  </p:cSld>
  <p:clrMapOvr>
    <a:masterClrMapping/>
  </p:clrMapOvr>
</p:sld>
</file>

<file path=ppt/theme/theme1.xml><?xml version="1.0" encoding="utf-8"?>
<a:theme xmlns:a="http://schemas.openxmlformats.org/drawingml/2006/main" name="Regatta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otalTime>106</TotalTime>
  <Words>708</Words>
  <Application>Microsoft Office PowerPoint</Application>
  <PresentationFormat>Panorámica</PresentationFormat>
  <Paragraphs>38</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Courier New</vt:lpstr>
      <vt:lpstr>Walbaum Display</vt:lpstr>
      <vt:lpstr>RegattaVTI</vt:lpstr>
      <vt:lpstr>Componentes de un  ordenador</vt:lpstr>
      <vt:lpstr>PROCESADOR</vt:lpstr>
      <vt:lpstr>MEMORIA SSD, HDD Y M.2</vt:lpstr>
      <vt:lpstr>MEMORIA RAM</vt:lpstr>
      <vt:lpstr>PLACA BASE</vt:lpstr>
      <vt:lpstr>Fuente de alimentación </vt:lpstr>
      <vt:lpstr>DISIPADOR</vt:lpstr>
      <vt:lpstr>PCH</vt:lpstr>
      <vt:lpstr>TARJETA GRAFICA</vt:lpstr>
      <vt:lpstr>CAJA O TORRE </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Componentes de un  ordenador</dc:title>
  <dc:creator>carlos gonzalez</dc:creator>
  <cp:lastModifiedBy>González Martín, Carlos</cp:lastModifiedBy>
  <cp:revision>9</cp:revision>
  <dcterms:created xsi:type="dcterms:W3CDTF">2024-01-30T22:12:45Z</dcterms:created>
  <dcterms:modified xsi:type="dcterms:W3CDTF">2024-01-31T09:00:23Z</dcterms:modified>
</cp:coreProperties>
</file>